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2" r:id="rId1"/>
  </p:sldMasterIdLst>
  <p:notesMasterIdLst>
    <p:notesMasterId r:id="rId15"/>
  </p:notesMasterIdLst>
  <p:sldIdLst>
    <p:sldId id="271" r:id="rId2"/>
    <p:sldId id="273" r:id="rId3"/>
    <p:sldId id="277" r:id="rId4"/>
    <p:sldId id="266" r:id="rId5"/>
    <p:sldId id="261" r:id="rId6"/>
    <p:sldId id="262" r:id="rId7"/>
    <p:sldId id="263" r:id="rId8"/>
    <p:sldId id="256" r:id="rId9"/>
    <p:sldId id="275" r:id="rId10"/>
    <p:sldId id="279" r:id="rId11"/>
    <p:sldId id="278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289DC1C-C659-4246-94DF-83F2714BD58A}">
          <p14:sldIdLst>
            <p14:sldId id="271"/>
            <p14:sldId id="273"/>
            <p14:sldId id="277"/>
            <p14:sldId id="266"/>
            <p14:sldId id="261"/>
            <p14:sldId id="262"/>
            <p14:sldId id="263"/>
            <p14:sldId id="256"/>
            <p14:sldId id="275"/>
          </p14:sldIdLst>
        </p14:section>
        <p14:section name="Раздел без заголовка" id="{C51B65C2-89CF-4CF8-A2EA-C7920E0BDE17}">
          <p14:sldIdLst>
            <p14:sldId id="279"/>
            <p14:sldId id="278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8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67ED8-1DDD-4328-BB9E-CBC5362568D9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CF9A3-6225-42CB-9C67-2521A99F1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1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CF9A3-6225-42CB-9C67-2521A99F1D4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09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0614-DA40-47ED-A3E3-55B04ECA61A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B31-7FF9-4FC4-BD29-896443D51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32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0614-DA40-47ED-A3E3-55B04ECA61A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B31-7FF9-4FC4-BD29-896443D51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01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0614-DA40-47ED-A3E3-55B04ECA61A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B31-7FF9-4FC4-BD29-896443D51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149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0614-DA40-47ED-A3E3-55B04ECA61A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B31-7FF9-4FC4-BD29-896443D513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596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0614-DA40-47ED-A3E3-55B04ECA61A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B31-7FF9-4FC4-BD29-896443D51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99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0614-DA40-47ED-A3E3-55B04ECA61A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B31-7FF9-4FC4-BD29-896443D51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97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0614-DA40-47ED-A3E3-55B04ECA61A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B31-7FF9-4FC4-BD29-896443D51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845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0614-DA40-47ED-A3E3-55B04ECA61A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B31-7FF9-4FC4-BD29-896443D51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517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0614-DA40-47ED-A3E3-55B04ECA61A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B31-7FF9-4FC4-BD29-896443D51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0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0614-DA40-47ED-A3E3-55B04ECA61A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B31-7FF9-4FC4-BD29-896443D51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7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0614-DA40-47ED-A3E3-55B04ECA61A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B31-7FF9-4FC4-BD29-896443D51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7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0614-DA40-47ED-A3E3-55B04ECA61A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B31-7FF9-4FC4-BD29-896443D51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40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0614-DA40-47ED-A3E3-55B04ECA61A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B31-7FF9-4FC4-BD29-896443D51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9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0614-DA40-47ED-A3E3-55B04ECA61A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B31-7FF9-4FC4-BD29-896443D51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7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0614-DA40-47ED-A3E3-55B04ECA61A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B31-7FF9-4FC4-BD29-896443D51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77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0614-DA40-47ED-A3E3-55B04ECA61A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B31-7FF9-4FC4-BD29-896443D51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72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0614-DA40-47ED-A3E3-55B04ECA61A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B31-7FF9-4FC4-BD29-896443D51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1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F8C0614-DA40-47ED-A3E3-55B04ECA61A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08B31-7FF9-4FC4-BD29-896443D51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001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  <p:sldLayoutId id="2147484066" r:id="rId14"/>
    <p:sldLayoutId id="2147484067" r:id="rId15"/>
    <p:sldLayoutId id="2147484068" r:id="rId16"/>
    <p:sldLayoutId id="214748406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110048"/>
          </a:xfrm>
        </p:spPr>
        <p:txBody>
          <a:bodyPr/>
          <a:lstStyle/>
          <a:p>
            <a:r>
              <a:rPr lang="ru-RU" dirty="0" smtClean="0"/>
              <a:t>            «Засели соседа»</a:t>
            </a:r>
            <a:endParaRPr lang="ru-RU" dirty="0"/>
          </a:p>
        </p:txBody>
      </p:sp>
      <p:grpSp>
        <p:nvGrpSpPr>
          <p:cNvPr id="4" name="Group 210"/>
          <p:cNvGrpSpPr>
            <a:grpSpLocks/>
          </p:cNvGrpSpPr>
          <p:nvPr/>
        </p:nvGrpSpPr>
        <p:grpSpPr bwMode="auto">
          <a:xfrm>
            <a:off x="1043608" y="2752724"/>
            <a:ext cx="1692276" cy="1590676"/>
            <a:chOff x="657" y="2840"/>
            <a:chExt cx="1066" cy="1002"/>
          </a:xfrm>
        </p:grpSpPr>
        <p:sp>
          <p:nvSpPr>
            <p:cNvPr id="5" name="Rectangle 211"/>
            <p:cNvSpPr>
              <a:spLocks noChangeArrowheads="1"/>
            </p:cNvSpPr>
            <p:nvPr/>
          </p:nvSpPr>
          <p:spPr bwMode="auto">
            <a:xfrm>
              <a:off x="657" y="3475"/>
              <a:ext cx="431" cy="36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FF1E0D"/>
                  </a:solidFill>
                </a:rPr>
                <a:t>3</a:t>
              </a:r>
              <a:endParaRPr lang="ru-RU" sz="2400" b="1" dirty="0">
                <a:solidFill>
                  <a:srgbClr val="FF1E0D"/>
                </a:solidFill>
              </a:endParaRPr>
            </a:p>
          </p:txBody>
        </p:sp>
        <p:sp>
          <p:nvSpPr>
            <p:cNvPr id="6" name="Oval 212"/>
            <p:cNvSpPr>
              <a:spLocks noChangeArrowheads="1"/>
            </p:cNvSpPr>
            <p:nvPr/>
          </p:nvSpPr>
          <p:spPr bwMode="auto">
            <a:xfrm>
              <a:off x="927" y="2840"/>
              <a:ext cx="486" cy="4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 smtClean="0">
                  <a:solidFill>
                    <a:srgbClr val="FF1E0D"/>
                  </a:solidFill>
                </a:rPr>
                <a:t>13</a:t>
              </a:r>
              <a:endParaRPr lang="ru-RU" sz="2800" b="1" dirty="0">
                <a:solidFill>
                  <a:srgbClr val="FF1E0D"/>
                </a:solidFill>
              </a:endParaRPr>
            </a:p>
          </p:txBody>
        </p:sp>
        <p:sp>
          <p:nvSpPr>
            <p:cNvPr id="7" name="Rectangle 213"/>
            <p:cNvSpPr>
              <a:spLocks noChangeArrowheads="1"/>
            </p:cNvSpPr>
            <p:nvPr/>
          </p:nvSpPr>
          <p:spPr bwMode="auto">
            <a:xfrm>
              <a:off x="1292" y="3475"/>
              <a:ext cx="431" cy="36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/>
            </a:p>
          </p:txBody>
        </p:sp>
        <p:sp>
          <p:nvSpPr>
            <p:cNvPr id="8" name="Line 214"/>
            <p:cNvSpPr>
              <a:spLocks noChangeShapeType="1"/>
            </p:cNvSpPr>
            <p:nvPr/>
          </p:nvSpPr>
          <p:spPr bwMode="auto">
            <a:xfrm flipH="1">
              <a:off x="820" y="3207"/>
              <a:ext cx="216" cy="264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" name="Line 215"/>
            <p:cNvSpPr>
              <a:spLocks noChangeShapeType="1"/>
            </p:cNvSpPr>
            <p:nvPr/>
          </p:nvSpPr>
          <p:spPr bwMode="auto">
            <a:xfrm>
              <a:off x="1305" y="3207"/>
              <a:ext cx="214" cy="268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16" name="Group 210"/>
          <p:cNvGrpSpPr>
            <a:grpSpLocks/>
          </p:cNvGrpSpPr>
          <p:nvPr/>
        </p:nvGrpSpPr>
        <p:grpSpPr bwMode="auto">
          <a:xfrm>
            <a:off x="6647563" y="2735457"/>
            <a:ext cx="1692276" cy="1590676"/>
            <a:chOff x="657" y="2840"/>
            <a:chExt cx="1066" cy="1002"/>
          </a:xfrm>
        </p:grpSpPr>
        <p:sp>
          <p:nvSpPr>
            <p:cNvPr id="17" name="Rectangle 211"/>
            <p:cNvSpPr>
              <a:spLocks noChangeArrowheads="1"/>
            </p:cNvSpPr>
            <p:nvPr/>
          </p:nvSpPr>
          <p:spPr bwMode="auto">
            <a:xfrm>
              <a:off x="657" y="3475"/>
              <a:ext cx="431" cy="36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>
                <a:solidFill>
                  <a:srgbClr val="FF1E0D"/>
                </a:solidFill>
              </a:endParaRPr>
            </a:p>
          </p:txBody>
        </p:sp>
        <p:sp>
          <p:nvSpPr>
            <p:cNvPr id="18" name="Oval 212"/>
            <p:cNvSpPr>
              <a:spLocks noChangeArrowheads="1"/>
            </p:cNvSpPr>
            <p:nvPr/>
          </p:nvSpPr>
          <p:spPr bwMode="auto">
            <a:xfrm>
              <a:off x="927" y="2840"/>
              <a:ext cx="486" cy="4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>
                  <a:solidFill>
                    <a:srgbClr val="FF1E0D"/>
                  </a:solidFill>
                </a:rPr>
                <a:t>9</a:t>
              </a:r>
            </a:p>
          </p:txBody>
        </p:sp>
        <p:sp>
          <p:nvSpPr>
            <p:cNvPr id="19" name="Rectangle 213"/>
            <p:cNvSpPr>
              <a:spLocks noChangeArrowheads="1"/>
            </p:cNvSpPr>
            <p:nvPr/>
          </p:nvSpPr>
          <p:spPr bwMode="auto">
            <a:xfrm>
              <a:off x="1292" y="3475"/>
              <a:ext cx="431" cy="36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/>
                <a:t>7</a:t>
              </a:r>
              <a:endParaRPr lang="ru-RU" sz="2400" b="1" dirty="0"/>
            </a:p>
          </p:txBody>
        </p:sp>
        <p:sp>
          <p:nvSpPr>
            <p:cNvPr id="20" name="Line 214"/>
            <p:cNvSpPr>
              <a:spLocks noChangeShapeType="1"/>
            </p:cNvSpPr>
            <p:nvPr/>
          </p:nvSpPr>
          <p:spPr bwMode="auto">
            <a:xfrm flipH="1">
              <a:off x="820" y="3207"/>
              <a:ext cx="216" cy="264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Line 215"/>
            <p:cNvSpPr>
              <a:spLocks noChangeShapeType="1"/>
            </p:cNvSpPr>
            <p:nvPr/>
          </p:nvSpPr>
          <p:spPr bwMode="auto">
            <a:xfrm>
              <a:off x="1305" y="3207"/>
              <a:ext cx="214" cy="268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22" name="Group 210"/>
          <p:cNvGrpSpPr>
            <a:grpSpLocks/>
          </p:cNvGrpSpPr>
          <p:nvPr/>
        </p:nvGrpSpPr>
        <p:grpSpPr bwMode="auto">
          <a:xfrm>
            <a:off x="1011857" y="5190002"/>
            <a:ext cx="1692276" cy="1590676"/>
            <a:chOff x="657" y="2840"/>
            <a:chExt cx="1066" cy="1002"/>
          </a:xfrm>
        </p:grpSpPr>
        <p:sp>
          <p:nvSpPr>
            <p:cNvPr id="23" name="Rectangle 211"/>
            <p:cNvSpPr>
              <a:spLocks noChangeArrowheads="1"/>
            </p:cNvSpPr>
            <p:nvPr/>
          </p:nvSpPr>
          <p:spPr bwMode="auto">
            <a:xfrm>
              <a:off x="657" y="3475"/>
              <a:ext cx="431" cy="36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FF1E0D"/>
                  </a:solidFill>
                </a:rPr>
                <a:t>3</a:t>
              </a:r>
              <a:endParaRPr lang="ru-RU" sz="2400" b="1" dirty="0">
                <a:solidFill>
                  <a:srgbClr val="FF1E0D"/>
                </a:solidFill>
              </a:endParaRPr>
            </a:p>
          </p:txBody>
        </p:sp>
        <p:sp>
          <p:nvSpPr>
            <p:cNvPr id="24" name="Oval 212"/>
            <p:cNvSpPr>
              <a:spLocks noChangeArrowheads="1"/>
            </p:cNvSpPr>
            <p:nvPr/>
          </p:nvSpPr>
          <p:spPr bwMode="auto">
            <a:xfrm>
              <a:off x="927" y="2840"/>
              <a:ext cx="486" cy="4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 smtClean="0">
                  <a:solidFill>
                    <a:srgbClr val="FF1E0D"/>
                  </a:solidFill>
                </a:rPr>
                <a:t>20</a:t>
              </a:r>
              <a:endParaRPr lang="ru-RU" sz="2800" b="1" dirty="0">
                <a:solidFill>
                  <a:srgbClr val="FF1E0D"/>
                </a:solidFill>
              </a:endParaRPr>
            </a:p>
          </p:txBody>
        </p:sp>
        <p:sp>
          <p:nvSpPr>
            <p:cNvPr id="25" name="Rectangle 213"/>
            <p:cNvSpPr>
              <a:spLocks noChangeArrowheads="1"/>
            </p:cNvSpPr>
            <p:nvPr/>
          </p:nvSpPr>
          <p:spPr bwMode="auto">
            <a:xfrm>
              <a:off x="1292" y="3475"/>
              <a:ext cx="431" cy="36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/>
            </a:p>
          </p:txBody>
        </p:sp>
        <p:sp>
          <p:nvSpPr>
            <p:cNvPr id="26" name="Line 214"/>
            <p:cNvSpPr>
              <a:spLocks noChangeShapeType="1"/>
            </p:cNvSpPr>
            <p:nvPr/>
          </p:nvSpPr>
          <p:spPr bwMode="auto">
            <a:xfrm flipH="1">
              <a:off x="820" y="3207"/>
              <a:ext cx="216" cy="264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" name="Line 215"/>
            <p:cNvSpPr>
              <a:spLocks noChangeShapeType="1"/>
            </p:cNvSpPr>
            <p:nvPr/>
          </p:nvSpPr>
          <p:spPr bwMode="auto">
            <a:xfrm>
              <a:off x="1305" y="3207"/>
              <a:ext cx="214" cy="268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28" name="Group 210"/>
          <p:cNvGrpSpPr>
            <a:grpSpLocks/>
          </p:cNvGrpSpPr>
          <p:nvPr/>
        </p:nvGrpSpPr>
        <p:grpSpPr bwMode="auto">
          <a:xfrm>
            <a:off x="3878264" y="2786065"/>
            <a:ext cx="1692276" cy="1590676"/>
            <a:chOff x="657" y="2840"/>
            <a:chExt cx="1066" cy="1002"/>
          </a:xfrm>
        </p:grpSpPr>
        <p:sp>
          <p:nvSpPr>
            <p:cNvPr id="29" name="Rectangle 211"/>
            <p:cNvSpPr>
              <a:spLocks noChangeArrowheads="1"/>
            </p:cNvSpPr>
            <p:nvPr/>
          </p:nvSpPr>
          <p:spPr bwMode="auto">
            <a:xfrm>
              <a:off x="657" y="3475"/>
              <a:ext cx="431" cy="36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>
                <a:solidFill>
                  <a:srgbClr val="FF1E0D"/>
                </a:solidFill>
              </a:endParaRPr>
            </a:p>
          </p:txBody>
        </p:sp>
        <p:sp>
          <p:nvSpPr>
            <p:cNvPr id="30" name="Oval 212"/>
            <p:cNvSpPr>
              <a:spLocks noChangeArrowheads="1"/>
            </p:cNvSpPr>
            <p:nvPr/>
          </p:nvSpPr>
          <p:spPr bwMode="auto">
            <a:xfrm>
              <a:off x="927" y="2840"/>
              <a:ext cx="486" cy="4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 smtClean="0">
                  <a:solidFill>
                    <a:srgbClr val="FF1E0D"/>
                  </a:solidFill>
                </a:rPr>
                <a:t>11</a:t>
              </a:r>
              <a:endParaRPr lang="ru-RU" sz="2800" b="1" dirty="0">
                <a:solidFill>
                  <a:srgbClr val="FF1E0D"/>
                </a:solidFill>
              </a:endParaRPr>
            </a:p>
          </p:txBody>
        </p:sp>
        <p:sp>
          <p:nvSpPr>
            <p:cNvPr id="31" name="Rectangle 213"/>
            <p:cNvSpPr>
              <a:spLocks noChangeArrowheads="1"/>
            </p:cNvSpPr>
            <p:nvPr/>
          </p:nvSpPr>
          <p:spPr bwMode="auto">
            <a:xfrm>
              <a:off x="1292" y="3475"/>
              <a:ext cx="431" cy="36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/>
                <a:t>4</a:t>
              </a:r>
              <a:endParaRPr lang="ru-RU" sz="2400" b="1" dirty="0"/>
            </a:p>
          </p:txBody>
        </p:sp>
        <p:sp>
          <p:nvSpPr>
            <p:cNvPr id="32" name="Line 214"/>
            <p:cNvSpPr>
              <a:spLocks noChangeShapeType="1"/>
            </p:cNvSpPr>
            <p:nvPr/>
          </p:nvSpPr>
          <p:spPr bwMode="auto">
            <a:xfrm flipH="1">
              <a:off x="820" y="3207"/>
              <a:ext cx="216" cy="264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" name="Line 215"/>
            <p:cNvSpPr>
              <a:spLocks noChangeShapeType="1"/>
            </p:cNvSpPr>
            <p:nvPr/>
          </p:nvSpPr>
          <p:spPr bwMode="auto">
            <a:xfrm>
              <a:off x="1305" y="3207"/>
              <a:ext cx="214" cy="268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34" name="Group 210"/>
          <p:cNvGrpSpPr>
            <a:grpSpLocks/>
          </p:cNvGrpSpPr>
          <p:nvPr/>
        </p:nvGrpSpPr>
        <p:grpSpPr bwMode="auto">
          <a:xfrm>
            <a:off x="6774077" y="5159181"/>
            <a:ext cx="1692276" cy="1590676"/>
            <a:chOff x="657" y="2840"/>
            <a:chExt cx="1066" cy="1002"/>
          </a:xfrm>
        </p:grpSpPr>
        <p:sp>
          <p:nvSpPr>
            <p:cNvPr id="35" name="Rectangle 211"/>
            <p:cNvSpPr>
              <a:spLocks noChangeArrowheads="1"/>
            </p:cNvSpPr>
            <p:nvPr/>
          </p:nvSpPr>
          <p:spPr bwMode="auto">
            <a:xfrm>
              <a:off x="657" y="3475"/>
              <a:ext cx="431" cy="36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FF1E0D"/>
                  </a:solidFill>
                </a:rPr>
                <a:t>10</a:t>
              </a:r>
              <a:endParaRPr lang="ru-RU" sz="2400" b="1" dirty="0">
                <a:solidFill>
                  <a:srgbClr val="FF1E0D"/>
                </a:solidFill>
              </a:endParaRPr>
            </a:p>
          </p:txBody>
        </p:sp>
        <p:sp>
          <p:nvSpPr>
            <p:cNvPr id="36" name="Oval 212"/>
            <p:cNvSpPr>
              <a:spLocks noChangeArrowheads="1"/>
            </p:cNvSpPr>
            <p:nvPr/>
          </p:nvSpPr>
          <p:spPr bwMode="auto">
            <a:xfrm>
              <a:off x="927" y="2840"/>
              <a:ext cx="486" cy="4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 smtClean="0">
                  <a:solidFill>
                    <a:srgbClr val="FF1E0D"/>
                  </a:solidFill>
                </a:rPr>
                <a:t>15</a:t>
              </a:r>
              <a:endParaRPr lang="ru-RU" sz="2800" b="1" dirty="0">
                <a:solidFill>
                  <a:srgbClr val="FF1E0D"/>
                </a:solidFill>
              </a:endParaRPr>
            </a:p>
          </p:txBody>
        </p:sp>
        <p:sp>
          <p:nvSpPr>
            <p:cNvPr id="37" name="Rectangle 213"/>
            <p:cNvSpPr>
              <a:spLocks noChangeArrowheads="1"/>
            </p:cNvSpPr>
            <p:nvPr/>
          </p:nvSpPr>
          <p:spPr bwMode="auto">
            <a:xfrm>
              <a:off x="1292" y="3475"/>
              <a:ext cx="431" cy="36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/>
            </a:p>
          </p:txBody>
        </p:sp>
        <p:sp>
          <p:nvSpPr>
            <p:cNvPr id="38" name="Line 214"/>
            <p:cNvSpPr>
              <a:spLocks noChangeShapeType="1"/>
            </p:cNvSpPr>
            <p:nvPr/>
          </p:nvSpPr>
          <p:spPr bwMode="auto">
            <a:xfrm flipH="1">
              <a:off x="820" y="3207"/>
              <a:ext cx="216" cy="264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9" name="Line 215"/>
            <p:cNvSpPr>
              <a:spLocks noChangeShapeType="1"/>
            </p:cNvSpPr>
            <p:nvPr/>
          </p:nvSpPr>
          <p:spPr bwMode="auto">
            <a:xfrm>
              <a:off x="1305" y="3207"/>
              <a:ext cx="214" cy="268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40" name="Group 210"/>
          <p:cNvGrpSpPr>
            <a:grpSpLocks/>
          </p:cNvGrpSpPr>
          <p:nvPr/>
        </p:nvGrpSpPr>
        <p:grpSpPr bwMode="auto">
          <a:xfrm>
            <a:off x="3777202" y="5190002"/>
            <a:ext cx="1692276" cy="1590676"/>
            <a:chOff x="657" y="2840"/>
            <a:chExt cx="1066" cy="1002"/>
          </a:xfrm>
        </p:grpSpPr>
        <p:sp>
          <p:nvSpPr>
            <p:cNvPr id="41" name="Rectangle 211"/>
            <p:cNvSpPr>
              <a:spLocks noChangeArrowheads="1"/>
            </p:cNvSpPr>
            <p:nvPr/>
          </p:nvSpPr>
          <p:spPr bwMode="auto">
            <a:xfrm>
              <a:off x="657" y="3475"/>
              <a:ext cx="431" cy="36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>
                <a:solidFill>
                  <a:srgbClr val="FF1E0D"/>
                </a:solidFill>
              </a:endParaRPr>
            </a:p>
          </p:txBody>
        </p:sp>
        <p:sp>
          <p:nvSpPr>
            <p:cNvPr id="42" name="Oval 212"/>
            <p:cNvSpPr>
              <a:spLocks noChangeArrowheads="1"/>
            </p:cNvSpPr>
            <p:nvPr/>
          </p:nvSpPr>
          <p:spPr bwMode="auto">
            <a:xfrm>
              <a:off x="927" y="2840"/>
              <a:ext cx="486" cy="4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 smtClean="0">
                  <a:solidFill>
                    <a:srgbClr val="FF1E0D"/>
                  </a:solidFill>
                </a:rPr>
                <a:t>14</a:t>
              </a:r>
              <a:endParaRPr lang="ru-RU" sz="2800" b="1" dirty="0">
                <a:solidFill>
                  <a:srgbClr val="FF1E0D"/>
                </a:solidFill>
              </a:endParaRPr>
            </a:p>
          </p:txBody>
        </p:sp>
        <p:sp>
          <p:nvSpPr>
            <p:cNvPr id="43" name="Rectangle 213"/>
            <p:cNvSpPr>
              <a:spLocks noChangeArrowheads="1"/>
            </p:cNvSpPr>
            <p:nvPr/>
          </p:nvSpPr>
          <p:spPr bwMode="auto">
            <a:xfrm>
              <a:off x="1292" y="3475"/>
              <a:ext cx="431" cy="36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/>
                <a:t>10</a:t>
              </a:r>
              <a:endParaRPr lang="ru-RU" sz="2400" b="1" dirty="0"/>
            </a:p>
          </p:txBody>
        </p:sp>
        <p:sp>
          <p:nvSpPr>
            <p:cNvPr id="44" name="Line 214"/>
            <p:cNvSpPr>
              <a:spLocks noChangeShapeType="1"/>
            </p:cNvSpPr>
            <p:nvPr/>
          </p:nvSpPr>
          <p:spPr bwMode="auto">
            <a:xfrm flipH="1">
              <a:off x="820" y="3207"/>
              <a:ext cx="216" cy="264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5" name="Line 215"/>
            <p:cNvSpPr>
              <a:spLocks noChangeShapeType="1"/>
            </p:cNvSpPr>
            <p:nvPr/>
          </p:nvSpPr>
          <p:spPr bwMode="auto">
            <a:xfrm>
              <a:off x="1305" y="3207"/>
              <a:ext cx="214" cy="268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5959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80920" cy="3528391"/>
          </a:xfrm>
        </p:spPr>
        <p:txBody>
          <a:bodyPr/>
          <a:lstStyle/>
          <a:p>
            <a:r>
              <a:rPr lang="ru-RU" dirty="0" smtClean="0"/>
              <a:t>1- я п. – 10 ш                        </a:t>
            </a:r>
            <a:r>
              <a:rPr lang="ru-RU" sz="4800" b="1" dirty="0" smtClean="0"/>
              <a:t>?</a:t>
            </a:r>
            <a:r>
              <a:rPr lang="ru-RU" b="1" dirty="0" smtClean="0"/>
              <a:t>Ш</a:t>
            </a:r>
            <a:r>
              <a:rPr lang="ru-RU" dirty="0" smtClean="0"/>
              <a:t>                2- я п. - </a:t>
            </a:r>
            <a:r>
              <a:rPr lang="ru-RU" sz="4400" b="1" dirty="0" smtClean="0"/>
              <a:t>?</a:t>
            </a:r>
            <a:r>
              <a:rPr lang="ru-RU" dirty="0" smtClean="0"/>
              <a:t>, на 3 </a:t>
            </a:r>
            <a:r>
              <a:rPr lang="ru-RU" sz="2800" dirty="0" smtClean="0"/>
              <a:t>МЕНЬШЕ     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5580112" y="1916832"/>
            <a:ext cx="1440160" cy="1584176"/>
          </a:xfrm>
          <a:prstGeom prst="rightBrace">
            <a:avLst>
              <a:gd name="adj1" fmla="val 10004"/>
              <a:gd name="adj2" fmla="val 5059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566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-315415"/>
            <a:ext cx="4283562" cy="1512167"/>
          </a:xfrm>
        </p:spPr>
        <p:txBody>
          <a:bodyPr/>
          <a:lstStyle/>
          <a:p>
            <a:r>
              <a:rPr lang="ru-RU" dirty="0" smtClean="0"/>
              <a:t>№ 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52" y="1556792"/>
            <a:ext cx="9123248" cy="530120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ru-RU" sz="3200" b="1" dirty="0" smtClean="0"/>
          </a:p>
          <a:p>
            <a:r>
              <a:rPr lang="ru-RU" sz="3200" b="1" dirty="0" smtClean="0"/>
              <a:t>20 -       =19           </a:t>
            </a:r>
            <a:r>
              <a:rPr lang="ru-RU" sz="3600" b="1" dirty="0" smtClean="0"/>
              <a:t>9 +  1= </a:t>
            </a:r>
            <a:r>
              <a:rPr lang="ru-RU" sz="3200" b="1" dirty="0" smtClean="0"/>
              <a:t>                                                                                  </a:t>
            </a:r>
          </a:p>
          <a:p>
            <a:r>
              <a:rPr lang="ru-RU" sz="3600" b="1" dirty="0" smtClean="0"/>
              <a:t>                                     </a:t>
            </a:r>
            <a:endParaRPr lang="ru-RU" sz="3200" b="1" dirty="0" smtClean="0"/>
          </a:p>
          <a:p>
            <a:r>
              <a:rPr lang="ru-RU" sz="3200" b="1" dirty="0" smtClean="0"/>
              <a:t>19 + 1 =                       + 11= 11                                    </a:t>
            </a:r>
          </a:p>
          <a:p>
            <a:endParaRPr lang="ru-RU" sz="3200" b="1" dirty="0"/>
          </a:p>
          <a:p>
            <a:r>
              <a:rPr lang="ru-RU" sz="3200" b="1" dirty="0" smtClean="0"/>
              <a:t>13 -       =13                -1  = 17</a:t>
            </a:r>
            <a:endParaRPr lang="ru-RU" sz="3200" b="1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1111479" y="227687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117029" y="2271619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111479" y="472514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1763688" y="352396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557213" y="351102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 rot="265228">
            <a:off x="3604861" y="472514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2808312" cy="2880320"/>
          </a:xfrm>
        </p:spPr>
      </p:pic>
      <p:pic>
        <p:nvPicPr>
          <p:cNvPr id="5" name="Рисунок 4" descr="Рисунок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060848"/>
            <a:ext cx="2883597" cy="2664296"/>
          </a:xfrm>
          <a:prstGeom prst="rect">
            <a:avLst/>
          </a:prstGeom>
        </p:spPr>
      </p:pic>
      <p:pic>
        <p:nvPicPr>
          <p:cNvPr id="6" name="Рисунок 5" descr="Рисунок23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6" y="4149080"/>
            <a:ext cx="3024336" cy="2451549"/>
          </a:xfrm>
          <a:prstGeom prst="rect">
            <a:avLst/>
          </a:prstGeom>
        </p:spPr>
      </p:pic>
      <p:pic>
        <p:nvPicPr>
          <p:cNvPr id="7" name="Рисунок 6" descr="Рисунок2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185363"/>
            <a:ext cx="6314286" cy="1587453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564904"/>
            <a:ext cx="4631407" cy="3168352"/>
          </a:xfrm>
          <a:prstGeom prst="rect">
            <a:avLst/>
          </a:prstGeom>
        </p:spPr>
      </p:pic>
      <p:pic>
        <p:nvPicPr>
          <p:cNvPr id="3" name="Рисунок 2" descr="Рисунок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20688"/>
            <a:ext cx="6035213" cy="28083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-2979712"/>
            <a:ext cx="6620967" cy="4300709"/>
          </a:xfrm>
        </p:spPr>
        <p:txBody>
          <a:bodyPr/>
          <a:lstStyle/>
          <a:p>
            <a:r>
              <a:rPr lang="ru-RU" dirty="0" smtClean="0"/>
              <a:t>Игра «Веер»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1" y="1556792"/>
            <a:ext cx="8781207" cy="518457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Назови, число которое:                                                                </a:t>
            </a:r>
          </a:p>
          <a:p>
            <a:endParaRPr lang="ru-RU" sz="2800" dirty="0" smtClean="0"/>
          </a:p>
          <a:p>
            <a:r>
              <a:rPr lang="ru-RU" sz="2800" dirty="0" smtClean="0"/>
              <a:t>Идёт при счёте после числа 15;                                     </a:t>
            </a:r>
          </a:p>
          <a:p>
            <a:endParaRPr lang="ru-RU" sz="2800" dirty="0" smtClean="0"/>
          </a:p>
          <a:p>
            <a:r>
              <a:rPr lang="ru-RU" sz="2800" dirty="0" smtClean="0"/>
              <a:t>Стоит между числами 13 и 15;                                       </a:t>
            </a:r>
          </a:p>
          <a:p>
            <a:r>
              <a:rPr lang="ru-RU" sz="2800" dirty="0" smtClean="0"/>
              <a:t>Предыдущее числу 18;                                                     </a:t>
            </a:r>
          </a:p>
          <a:p>
            <a:endParaRPr lang="ru-RU" sz="2800" dirty="0" smtClean="0"/>
          </a:p>
          <a:p>
            <a:r>
              <a:rPr lang="ru-RU" sz="2800" dirty="0" smtClean="0"/>
              <a:t>Меньше числа 11 на 1 – какое это число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3507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"/>
            <a:ext cx="2952328" cy="1052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Цепочка </a:t>
            </a:r>
            <a:endParaRPr lang="ru-RU" dirty="0"/>
          </a:p>
        </p:txBody>
      </p:sp>
      <p:sp>
        <p:nvSpPr>
          <p:cNvPr id="17" name="12-конечная звезда 16"/>
          <p:cNvSpPr/>
          <p:nvPr/>
        </p:nvSpPr>
        <p:spPr>
          <a:xfrm>
            <a:off x="1329299" y="348725"/>
            <a:ext cx="1609328" cy="120321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80</a:t>
            </a:r>
            <a:endParaRPr lang="ru-RU" sz="2800" dirty="0"/>
          </a:p>
        </p:txBody>
      </p:sp>
      <p:sp>
        <p:nvSpPr>
          <p:cNvPr id="18" name="12-конечная звезда 17"/>
          <p:cNvSpPr/>
          <p:nvPr/>
        </p:nvSpPr>
        <p:spPr>
          <a:xfrm>
            <a:off x="171737" y="2410695"/>
            <a:ext cx="1440160" cy="130178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+40</a:t>
            </a:r>
            <a:endParaRPr lang="ru-RU" sz="2400" dirty="0"/>
          </a:p>
        </p:txBody>
      </p:sp>
      <p:sp>
        <p:nvSpPr>
          <p:cNvPr id="19" name="12-конечная звезда 18"/>
          <p:cNvSpPr/>
          <p:nvPr/>
        </p:nvSpPr>
        <p:spPr>
          <a:xfrm>
            <a:off x="702983" y="4454650"/>
            <a:ext cx="1393304" cy="1202193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</a:t>
            </a:r>
            <a:r>
              <a:rPr lang="ru-RU" sz="2400" dirty="0" smtClean="0"/>
              <a:t> 50</a:t>
            </a:r>
            <a:endParaRPr lang="ru-RU" dirty="0"/>
          </a:p>
        </p:txBody>
      </p:sp>
      <p:sp>
        <p:nvSpPr>
          <p:cNvPr id="20" name="12-конечная звезда 19"/>
          <p:cNvSpPr/>
          <p:nvPr/>
        </p:nvSpPr>
        <p:spPr>
          <a:xfrm>
            <a:off x="2444154" y="5544572"/>
            <a:ext cx="1474506" cy="127794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+70</a:t>
            </a:r>
            <a:endParaRPr lang="ru-RU" sz="2400" dirty="0"/>
          </a:p>
        </p:txBody>
      </p:sp>
      <p:sp>
        <p:nvSpPr>
          <p:cNvPr id="21" name="12-конечная звезда 20"/>
          <p:cNvSpPr/>
          <p:nvPr/>
        </p:nvSpPr>
        <p:spPr>
          <a:xfrm>
            <a:off x="1907704" y="3427502"/>
            <a:ext cx="1524646" cy="131494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- 20</a:t>
            </a:r>
            <a:endParaRPr lang="ru-RU" sz="2400" dirty="0"/>
          </a:p>
        </p:txBody>
      </p:sp>
      <p:sp>
        <p:nvSpPr>
          <p:cNvPr id="22" name="12-конечная звезда 21"/>
          <p:cNvSpPr/>
          <p:nvPr/>
        </p:nvSpPr>
        <p:spPr>
          <a:xfrm>
            <a:off x="2483768" y="1700808"/>
            <a:ext cx="1440160" cy="1297314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- 30</a:t>
            </a:r>
            <a:endParaRPr lang="ru-RU" sz="24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907704" y="1052737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331640" y="2396517"/>
            <a:ext cx="1405814" cy="623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8" idx="3"/>
          </p:cNvCxnSpPr>
          <p:nvPr/>
        </p:nvCxnSpPr>
        <p:spPr>
          <a:xfrm>
            <a:off x="1251857" y="3625273"/>
            <a:ext cx="1105708" cy="157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1591602" y="4169676"/>
            <a:ext cx="1349366" cy="987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11897" y="5347501"/>
            <a:ext cx="1210207" cy="609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3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212" y="116632"/>
            <a:ext cx="9144000" cy="8414792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Придумайте текст задачи по рисунку:</a:t>
            </a:r>
            <a:endParaRPr lang="ru-RU" dirty="0"/>
          </a:p>
        </p:txBody>
      </p:sp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1853248"/>
            <a:ext cx="8640960" cy="4312056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схема задачи:</a:t>
            </a:r>
            <a:endParaRPr lang="ru-RU" dirty="0"/>
          </a:p>
        </p:txBody>
      </p:sp>
      <p:pic>
        <p:nvPicPr>
          <p:cNvPr id="4" name="Содержимое 3" descr="00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1988840"/>
            <a:ext cx="8208912" cy="3600400"/>
          </a:xfrm>
        </p:spPr>
      </p:pic>
      <p:sp>
        <p:nvSpPr>
          <p:cNvPr id="5" name="Стрелка вверх 4"/>
          <p:cNvSpPr/>
          <p:nvPr/>
        </p:nvSpPr>
        <p:spPr>
          <a:xfrm>
            <a:off x="7020272" y="508518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406" y="1340768"/>
            <a:ext cx="8229600" cy="2736304"/>
          </a:xfrm>
        </p:spPr>
        <p:txBody>
          <a:bodyPr>
            <a:noAutofit/>
          </a:bodyPr>
          <a:lstStyle/>
          <a:p>
            <a:r>
              <a:rPr lang="ru-RU" dirty="0" smtClean="0"/>
              <a:t>Сколько действий при решении задачи? Почему два действия</a:t>
            </a:r>
            <a:r>
              <a:rPr lang="ru-RU" b="1" dirty="0" smtClean="0"/>
              <a:t>?</a:t>
            </a:r>
            <a:r>
              <a:rPr lang="ru-RU" dirty="0" smtClean="0"/>
              <a:t> Что показывает фигурная скобка</a:t>
            </a:r>
            <a:r>
              <a:rPr lang="ru-RU" b="1" dirty="0" smtClean="0"/>
              <a:t>?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Составная задача.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1963988"/>
          </a:xfrm>
        </p:spPr>
        <p:txBody>
          <a:bodyPr>
            <a:noAutofit/>
          </a:bodyPr>
          <a:lstStyle/>
          <a:p>
            <a:r>
              <a:rPr lang="ru-RU" b="1" dirty="0" smtClean="0"/>
              <a:t>Презентация учителя 1 класса                                     </a:t>
            </a:r>
            <a:r>
              <a:rPr lang="ru-RU" b="1" dirty="0" err="1" smtClean="0"/>
              <a:t>мкоу</a:t>
            </a:r>
            <a:r>
              <a:rPr lang="ru-RU" b="1" dirty="0" smtClean="0"/>
              <a:t>  «</a:t>
            </a:r>
            <a:r>
              <a:rPr lang="ru-RU" b="1" dirty="0" err="1" smtClean="0"/>
              <a:t>Аймаумахинская</a:t>
            </a:r>
            <a:r>
              <a:rPr lang="ru-RU" b="1" dirty="0" smtClean="0"/>
              <a:t> СОШ»</a:t>
            </a:r>
          </a:p>
          <a:p>
            <a:r>
              <a:rPr lang="ru-RU" b="1" dirty="0" smtClean="0"/>
              <a:t>     Сулеймановой  П.М.</a:t>
            </a:r>
          </a:p>
          <a:p>
            <a:r>
              <a:rPr lang="ru-RU" b="1" dirty="0" smtClean="0"/>
              <a:t>     2016 год</a:t>
            </a:r>
            <a:endParaRPr lang="ru-RU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0"/>
            <a:ext cx="8712968" cy="3266769"/>
          </a:xfrm>
        </p:spPr>
        <p:txBody>
          <a:bodyPr/>
          <a:lstStyle/>
          <a:p>
            <a:r>
              <a:rPr lang="ru-RU" sz="3600" dirty="0" smtClean="0"/>
              <a:t>На одной проволоке 10 шариков, а на другой- на 3 шарика меньше. Сколько всего шариков на двух проволоках?</a:t>
            </a:r>
            <a:endParaRPr lang="ru-RU" sz="3600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1978669" y="389675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2565582" y="390355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3166436" y="388751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736111" y="390355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305786" y="388751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1380388" y="388751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826297" y="3876251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906640" y="3876251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5462450" y="390355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108395" y="390355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824825" y="486916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1416982" y="487224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2004002" y="486916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2619653" y="486916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3264511" y="486916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3781420" y="487615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4305786" y="488383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467542" y="4104851"/>
            <a:ext cx="6447554" cy="27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604139" y="4981499"/>
            <a:ext cx="6310957" cy="103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32335" y="4848653"/>
            <a:ext cx="4230651" cy="49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6889527" y="3903554"/>
            <a:ext cx="25569" cy="142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532335" y="3903554"/>
            <a:ext cx="1" cy="1757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6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261</TotalTime>
  <Words>179</Words>
  <Application>Microsoft Office PowerPoint</Application>
  <PresentationFormat>Экран (4:3)</PresentationFormat>
  <Paragraphs>46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Ион</vt:lpstr>
      <vt:lpstr>            «Засели соседа»</vt:lpstr>
      <vt:lpstr>Игра «Веер»</vt:lpstr>
      <vt:lpstr>                   Цепочка </vt:lpstr>
      <vt:lpstr>Презентация PowerPoint</vt:lpstr>
      <vt:lpstr>Придумайте текст задачи по рисунку:</vt:lpstr>
      <vt:lpstr> схема задачи:</vt:lpstr>
      <vt:lpstr>Сколько действий при решении задачи? Почему два действия? Что показывает фигурная скобка?</vt:lpstr>
      <vt:lpstr>  Составная задача.</vt:lpstr>
      <vt:lpstr>На одной проволоке 10 шариков, а на другой- на 3 шарика меньше. Сколько всего шариков на двух проволоках?</vt:lpstr>
      <vt:lpstr>1- я п. – 10 ш                        ?Ш                2- я п. - ?, на 3 МЕНЬШЕ       </vt:lpstr>
      <vt:lpstr>№ 3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Ознакомление с составной задачей.</dc:title>
  <dc:creator>ОЛЬГА</dc:creator>
  <cp:lastModifiedBy>Admin</cp:lastModifiedBy>
  <cp:revision>49</cp:revision>
  <dcterms:created xsi:type="dcterms:W3CDTF">2013-02-19T03:31:27Z</dcterms:created>
  <dcterms:modified xsi:type="dcterms:W3CDTF">2016-09-30T12:24:28Z</dcterms:modified>
</cp:coreProperties>
</file>